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5" r:id="rId2"/>
    <p:sldId id="2960" r:id="rId3"/>
    <p:sldId id="2954" r:id="rId4"/>
    <p:sldId id="2946" r:id="rId5"/>
    <p:sldId id="2947" r:id="rId6"/>
    <p:sldId id="2956" r:id="rId7"/>
    <p:sldId id="2957" r:id="rId8"/>
    <p:sldId id="2958" r:id="rId9"/>
    <p:sldId id="2959" r:id="rId10"/>
    <p:sldId id="2945" r:id="rId11"/>
  </p:sldIdLst>
  <p:sldSz cx="9601200" cy="7315200"/>
  <p:notesSz cx="6934200" cy="9232900"/>
  <p:custDataLst>
    <p:tags r:id="rId14"/>
  </p:custDataLst>
  <p:defaultTextStyle>
    <a:defPPr>
      <a:defRPr lang="en-US"/>
    </a:defPPr>
    <a:lvl1pPr algn="l" rtl="0" fontAlgn="base">
      <a:lnSpc>
        <a:spcPct val="75000"/>
      </a:lnSpc>
      <a:spcBef>
        <a:spcPct val="0"/>
      </a:spcBef>
      <a:spcAft>
        <a:spcPct val="30000"/>
      </a:spcAft>
      <a:buClr>
        <a:srgbClr val="006699"/>
      </a:buClr>
      <a:buFont typeface="Wingdings" pitchFamily="2" charset="2"/>
      <a:buChar char="§"/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6793" algn="l" rtl="0" fontAlgn="base">
      <a:lnSpc>
        <a:spcPct val="75000"/>
      </a:lnSpc>
      <a:spcBef>
        <a:spcPct val="0"/>
      </a:spcBef>
      <a:spcAft>
        <a:spcPct val="30000"/>
      </a:spcAft>
      <a:buClr>
        <a:srgbClr val="006699"/>
      </a:buClr>
      <a:buFont typeface="Wingdings" pitchFamily="2" charset="2"/>
      <a:buChar char="§"/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3586" algn="l" rtl="0" fontAlgn="base">
      <a:lnSpc>
        <a:spcPct val="75000"/>
      </a:lnSpc>
      <a:spcBef>
        <a:spcPct val="0"/>
      </a:spcBef>
      <a:spcAft>
        <a:spcPct val="30000"/>
      </a:spcAft>
      <a:buClr>
        <a:srgbClr val="006699"/>
      </a:buClr>
      <a:buFont typeface="Wingdings" pitchFamily="2" charset="2"/>
      <a:buChar char="§"/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0377" algn="l" rtl="0" fontAlgn="base">
      <a:lnSpc>
        <a:spcPct val="75000"/>
      </a:lnSpc>
      <a:spcBef>
        <a:spcPct val="0"/>
      </a:spcBef>
      <a:spcAft>
        <a:spcPct val="30000"/>
      </a:spcAft>
      <a:buClr>
        <a:srgbClr val="006699"/>
      </a:buClr>
      <a:buFont typeface="Wingdings" pitchFamily="2" charset="2"/>
      <a:buChar char="§"/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7172" algn="l" rtl="0" fontAlgn="base">
      <a:lnSpc>
        <a:spcPct val="75000"/>
      </a:lnSpc>
      <a:spcBef>
        <a:spcPct val="0"/>
      </a:spcBef>
      <a:spcAft>
        <a:spcPct val="30000"/>
      </a:spcAft>
      <a:buClr>
        <a:srgbClr val="006699"/>
      </a:buClr>
      <a:buFont typeface="Wingdings" pitchFamily="2" charset="2"/>
      <a:buChar char="§"/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3965" algn="l" defTabSz="913586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0756" algn="l" defTabSz="913586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197549" algn="l" defTabSz="913586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4342" algn="l" defTabSz="913586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99"/>
    <a:srgbClr val="FFFFCC"/>
    <a:srgbClr val="3333FF"/>
    <a:srgbClr val="006600"/>
    <a:srgbClr val="0000FF"/>
    <a:srgbClr val="000000"/>
    <a:srgbClr val="FF0000"/>
    <a:srgbClr val="FF0066"/>
    <a:srgbClr val="660066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21" autoAdjust="0"/>
    <p:restoredTop sz="99340" autoAdjust="0"/>
  </p:normalViewPr>
  <p:slideViewPr>
    <p:cSldViewPr snapToGrid="0">
      <p:cViewPr>
        <p:scale>
          <a:sx n="100" d="100"/>
          <a:sy n="100" d="100"/>
        </p:scale>
        <p:origin x="-708" y="-108"/>
      </p:cViewPr>
      <p:guideLst>
        <p:guide orient="horz" pos="1185"/>
        <p:guide orient="horz" pos="4349"/>
        <p:guide orient="horz"/>
        <p:guide orient="horz" pos="881"/>
        <p:guide orient="horz" pos="2027"/>
        <p:guide orient="horz" pos="2762"/>
        <p:guide orient="horz" pos="3696"/>
        <p:guide orient="horz" pos="3546"/>
        <p:guide pos="3361"/>
        <p:guide pos="2326"/>
        <p:guide pos="5568"/>
        <p:guide pos="45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68" y="792"/>
      </p:cViewPr>
      <p:guideLst>
        <p:guide orient="horz" pos="2907"/>
        <p:guide pos="218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09417" cy="4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6" tIns="46136" rIns="92266" bIns="46136" numCol="1" anchor="t" anchorCtr="0" compatLnSpc="1">
            <a:prstTxWarp prst="textNoShape">
              <a:avLst/>
            </a:prstTxWarp>
          </a:bodyPr>
          <a:lstStyle>
            <a:lvl1pPr defTabSz="922146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4785" y="1"/>
            <a:ext cx="3009417" cy="4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6" tIns="46136" rIns="92266" bIns="46136" numCol="1" anchor="t" anchorCtr="0" compatLnSpc="1">
            <a:prstTxWarp prst="textNoShape">
              <a:avLst/>
            </a:prstTxWarp>
          </a:bodyPr>
          <a:lstStyle>
            <a:lvl1pPr algn="r" defTabSz="922146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4720"/>
            <a:ext cx="3009417" cy="4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6" tIns="46136" rIns="92266" bIns="46136" numCol="1" anchor="b" anchorCtr="0" compatLnSpc="1">
            <a:prstTxWarp prst="textNoShape">
              <a:avLst/>
            </a:prstTxWarp>
          </a:bodyPr>
          <a:lstStyle>
            <a:lvl1pPr defTabSz="922146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4785" y="8774720"/>
            <a:ext cx="3009417" cy="4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6" tIns="46136" rIns="92266" bIns="46136" numCol="1" anchor="b" anchorCtr="0" compatLnSpc="1">
            <a:prstTxWarp prst="textNoShape">
              <a:avLst/>
            </a:prstTxWarp>
          </a:bodyPr>
          <a:lstStyle>
            <a:lvl1pPr algn="r" defTabSz="922146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F0AD458-7384-4961-9B7E-839BB0BD9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09417" cy="4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6" tIns="46136" rIns="92266" bIns="46136" numCol="1" anchor="t" anchorCtr="0" compatLnSpc="1">
            <a:prstTxWarp prst="textNoShape">
              <a:avLst/>
            </a:prstTxWarp>
          </a:bodyPr>
          <a:lstStyle>
            <a:lvl1pPr defTabSz="922146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4785" y="1"/>
            <a:ext cx="3009417" cy="4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6" tIns="46136" rIns="92266" bIns="46136" numCol="1" anchor="t" anchorCtr="0" compatLnSpc="1">
            <a:prstTxWarp prst="textNoShape">
              <a:avLst/>
            </a:prstTxWarp>
          </a:bodyPr>
          <a:lstStyle>
            <a:lvl1pPr algn="r" defTabSz="922146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3738"/>
            <a:ext cx="4541837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771" y="4383425"/>
            <a:ext cx="5084662" cy="41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6" tIns="46136" rIns="92266" bIns="46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4720"/>
            <a:ext cx="3009417" cy="4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6" tIns="46136" rIns="92266" bIns="46136" numCol="1" anchor="b" anchorCtr="0" compatLnSpc="1">
            <a:prstTxWarp prst="textNoShape">
              <a:avLst/>
            </a:prstTxWarp>
          </a:bodyPr>
          <a:lstStyle>
            <a:lvl1pPr defTabSz="922146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4785" y="8774720"/>
            <a:ext cx="3009417" cy="4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6" tIns="46136" rIns="92266" bIns="46136" numCol="1" anchor="b" anchorCtr="0" compatLnSpc="1">
            <a:prstTxWarp prst="textNoShape">
              <a:avLst/>
            </a:prstTxWarp>
          </a:bodyPr>
          <a:lstStyle>
            <a:lvl1pPr algn="r" defTabSz="922146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480B95E8-320B-4A63-A0AF-7FFE04A19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7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17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3965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56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49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42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90"/>
            <a:fld id="{06229663-79C4-4FA3-BACA-1E595684454A}" type="slidenum">
              <a:rPr lang="en-US" smtClean="0"/>
              <a:pPr defTabSz="920690"/>
              <a:t>0</a:t>
            </a:fld>
            <a:endParaRPr lang="en-US" dirty="0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541837" cy="34607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90"/>
            <a:fld id="{858AFEA8-90F5-4DA0-9C01-4AA7AE15C1E4}" type="slidenum">
              <a:rPr lang="en-US" smtClean="0"/>
              <a:pPr defTabSz="920690"/>
              <a:t>6</a:t>
            </a:fld>
            <a:endParaRPr lang="en-US" dirty="0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541837" cy="34607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3328341"/>
            <a:ext cx="8159750" cy="5118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73" y="4144973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6793" indent="0" algn="ctr">
              <a:buNone/>
              <a:defRPr/>
            </a:lvl2pPr>
            <a:lvl3pPr marL="913586" indent="0" algn="ctr">
              <a:buNone/>
              <a:defRPr/>
            </a:lvl3pPr>
            <a:lvl4pPr marL="1370377" indent="0" algn="ctr">
              <a:buNone/>
              <a:defRPr/>
            </a:lvl4pPr>
            <a:lvl5pPr marL="1827172" indent="0" algn="ctr">
              <a:buNone/>
              <a:defRPr/>
            </a:lvl5pPr>
            <a:lvl6pPr marL="2283965" indent="0" algn="ctr">
              <a:buNone/>
              <a:defRPr/>
            </a:lvl6pPr>
            <a:lvl7pPr marL="2740756" indent="0" algn="ctr">
              <a:buNone/>
              <a:defRPr/>
            </a:lvl7pPr>
            <a:lvl8pPr marL="3197549" indent="0" algn="ctr">
              <a:buNone/>
              <a:defRPr/>
            </a:lvl8pPr>
            <a:lvl9pPr marL="365434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52C26-EB14-4A5F-ADE9-61EC908644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5DC64-7464-4038-A834-2FE102F46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1517" y="487373"/>
            <a:ext cx="609933" cy="5978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460" y="487373"/>
            <a:ext cx="6062663" cy="5978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41CC8-0081-4B6F-A494-E0226AF84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60" y="481952"/>
            <a:ext cx="8285163" cy="5118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371609"/>
            <a:ext cx="3986212" cy="5094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28" y="1371609"/>
            <a:ext cx="3987800" cy="5094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2C58-468E-4195-B23B-906B8C815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60" y="481952"/>
            <a:ext cx="8285163" cy="5118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00112" y="1371609"/>
            <a:ext cx="8126412" cy="5094288"/>
          </a:xfrm>
        </p:spPr>
        <p:txBody>
          <a:bodyPr lIns="96286" tIns="48146" rIns="96286" bIns="48146"/>
          <a:lstStyle/>
          <a:p>
            <a:pPr lvl="0"/>
            <a:endParaRPr lang="en-US" noProof="0" dirty="0" smtClean="0"/>
          </a:p>
        </p:txBody>
      </p:sp>
      <p:sp>
        <p:nvSpPr>
          <p:cNvPr id="4" name="Rectangle 1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4B3E5-1748-405A-A710-65CA2666B5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60" y="481952"/>
            <a:ext cx="8285163" cy="5118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371609"/>
            <a:ext cx="3986212" cy="5094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8728" y="1371600"/>
            <a:ext cx="3987800" cy="247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8728" y="3994150"/>
            <a:ext cx="3987800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F87B2-5E34-44DC-A4AF-B7117FACE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FE9A-B31C-49D6-9A83-E4B1120AC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90"/>
            <a:ext cx="8161338" cy="12209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93" indent="0">
              <a:buNone/>
              <a:defRPr sz="1800"/>
            </a:lvl2pPr>
            <a:lvl3pPr marL="913586" indent="0">
              <a:buNone/>
              <a:defRPr sz="1600"/>
            </a:lvl3pPr>
            <a:lvl4pPr marL="1370377" indent="0">
              <a:buNone/>
              <a:defRPr sz="1400"/>
            </a:lvl4pPr>
            <a:lvl5pPr marL="1827172" indent="0">
              <a:buNone/>
              <a:defRPr sz="1400"/>
            </a:lvl5pPr>
            <a:lvl6pPr marL="2283965" indent="0">
              <a:buNone/>
              <a:defRPr sz="1400"/>
            </a:lvl6pPr>
            <a:lvl7pPr marL="2740756" indent="0">
              <a:buNone/>
              <a:defRPr sz="1400"/>
            </a:lvl7pPr>
            <a:lvl8pPr marL="3197549" indent="0">
              <a:buNone/>
              <a:defRPr sz="1400"/>
            </a:lvl8pPr>
            <a:lvl9pPr marL="365434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93420-AFDB-4B3C-ADC6-2391DED50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71609"/>
            <a:ext cx="3986212" cy="509428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28" y="1371609"/>
            <a:ext cx="3987800" cy="509428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8906-08C3-4783-B95D-327BE9B47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4" y="1001066"/>
            <a:ext cx="8642351" cy="5118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24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3" indent="0">
              <a:buNone/>
              <a:defRPr sz="2000" b="1"/>
            </a:lvl2pPr>
            <a:lvl3pPr marL="913586" indent="0">
              <a:buNone/>
              <a:defRPr sz="1800" b="1"/>
            </a:lvl3pPr>
            <a:lvl4pPr marL="1370377" indent="0">
              <a:buNone/>
              <a:defRPr sz="1600" b="1"/>
            </a:lvl4pPr>
            <a:lvl5pPr marL="1827172" indent="0">
              <a:buNone/>
              <a:defRPr sz="1600" b="1"/>
            </a:lvl5pPr>
            <a:lvl6pPr marL="2283965" indent="0">
              <a:buNone/>
              <a:defRPr sz="1600" b="1"/>
            </a:lvl6pPr>
            <a:lvl7pPr marL="2740756" indent="0">
              <a:buNone/>
              <a:defRPr sz="1600" b="1"/>
            </a:lvl7pPr>
            <a:lvl8pPr marL="3197549" indent="0">
              <a:buNone/>
              <a:defRPr sz="1600" b="1"/>
            </a:lvl8pPr>
            <a:lvl9pPr marL="36543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10" y="1636724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3" indent="0">
              <a:buNone/>
              <a:defRPr sz="2000" b="1"/>
            </a:lvl2pPr>
            <a:lvl3pPr marL="913586" indent="0">
              <a:buNone/>
              <a:defRPr sz="1800" b="1"/>
            </a:lvl3pPr>
            <a:lvl4pPr marL="1370377" indent="0">
              <a:buNone/>
              <a:defRPr sz="1600" b="1"/>
            </a:lvl4pPr>
            <a:lvl5pPr marL="1827172" indent="0">
              <a:buNone/>
              <a:defRPr sz="1600" b="1"/>
            </a:lvl5pPr>
            <a:lvl6pPr marL="2283965" indent="0">
              <a:buNone/>
              <a:defRPr sz="1600" b="1"/>
            </a:lvl6pPr>
            <a:lvl7pPr marL="2740756" indent="0">
              <a:buNone/>
              <a:defRPr sz="1600" b="1"/>
            </a:lvl7pPr>
            <a:lvl8pPr marL="3197549" indent="0">
              <a:buNone/>
              <a:defRPr sz="1600" b="1"/>
            </a:lvl8pPr>
            <a:lvl9pPr marL="36543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10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218B-901E-4D2C-82DC-DC32CC6BC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2349-2B8B-4C75-A110-86A4C8CA0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444A-D715-4345-A21D-C955F513B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5" y="870785"/>
            <a:ext cx="3159125" cy="6595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35" y="1530355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6793" indent="0">
              <a:buNone/>
              <a:defRPr sz="1200"/>
            </a:lvl2pPr>
            <a:lvl3pPr marL="913586" indent="0">
              <a:buNone/>
              <a:defRPr sz="1000"/>
            </a:lvl3pPr>
            <a:lvl4pPr marL="1370377" indent="0">
              <a:buNone/>
              <a:defRPr sz="1000"/>
            </a:lvl4pPr>
            <a:lvl5pPr marL="1827172" indent="0">
              <a:buNone/>
              <a:defRPr sz="1000"/>
            </a:lvl5pPr>
            <a:lvl6pPr marL="2283965" indent="0">
              <a:buNone/>
              <a:defRPr sz="1000"/>
            </a:lvl6pPr>
            <a:lvl7pPr marL="2740756" indent="0">
              <a:buNone/>
              <a:defRPr sz="1000"/>
            </a:lvl7pPr>
            <a:lvl8pPr marL="3197549" indent="0">
              <a:buNone/>
              <a:defRPr sz="1000"/>
            </a:lvl8pPr>
            <a:lvl9pPr marL="365434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DC66-57C4-4C0B-BEB4-2C972EE67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345662"/>
            <a:ext cx="5761037" cy="37887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 lIns="96286" tIns="48146" rIns="96286" bIns="48146"/>
          <a:lstStyle>
            <a:lvl1pPr marL="0" indent="0">
              <a:buNone/>
              <a:defRPr sz="3200"/>
            </a:lvl1pPr>
            <a:lvl2pPr marL="456793" indent="0">
              <a:buNone/>
              <a:defRPr sz="2700"/>
            </a:lvl2pPr>
            <a:lvl3pPr marL="913586" indent="0">
              <a:buNone/>
              <a:defRPr sz="2400"/>
            </a:lvl3pPr>
            <a:lvl4pPr marL="1370377" indent="0">
              <a:buNone/>
              <a:defRPr sz="2000"/>
            </a:lvl4pPr>
            <a:lvl5pPr marL="1827172" indent="0">
              <a:buNone/>
              <a:defRPr sz="2000"/>
            </a:lvl5pPr>
            <a:lvl6pPr marL="2283965" indent="0">
              <a:buNone/>
              <a:defRPr sz="2000"/>
            </a:lvl6pPr>
            <a:lvl7pPr marL="2740756" indent="0">
              <a:buNone/>
              <a:defRPr sz="2000"/>
            </a:lvl7pPr>
            <a:lvl8pPr marL="3197549" indent="0">
              <a:buNone/>
              <a:defRPr sz="2000"/>
            </a:lvl8pPr>
            <a:lvl9pPr marL="3654342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34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6793" indent="0">
              <a:buNone/>
              <a:defRPr sz="1200"/>
            </a:lvl2pPr>
            <a:lvl3pPr marL="913586" indent="0">
              <a:buNone/>
              <a:defRPr sz="1000"/>
            </a:lvl3pPr>
            <a:lvl4pPr marL="1370377" indent="0">
              <a:buNone/>
              <a:defRPr sz="1000"/>
            </a:lvl4pPr>
            <a:lvl5pPr marL="1827172" indent="0">
              <a:buNone/>
              <a:defRPr sz="1000"/>
            </a:lvl5pPr>
            <a:lvl6pPr marL="2283965" indent="0">
              <a:buNone/>
              <a:defRPr sz="1000"/>
            </a:lvl6pPr>
            <a:lvl7pPr marL="2740756" indent="0">
              <a:buNone/>
              <a:defRPr sz="1000"/>
            </a:lvl7pPr>
            <a:lvl8pPr marL="3197549" indent="0">
              <a:buNone/>
              <a:defRPr sz="1000"/>
            </a:lvl8pPr>
            <a:lvl9pPr marL="365434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28EB-D78E-49F9-A16A-EF09D4C0B4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806460" y="481952"/>
            <a:ext cx="8285163" cy="51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7" tIns="48141" rIns="96277" bIns="48141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4" name="Rectangle 1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2" y="1371609"/>
            <a:ext cx="8126412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7" tIns="48141" rIns="96277" bIns="481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4" name="Rectangle 1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967540"/>
            <a:ext cx="762000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7" tIns="48141" rIns="96277" bIns="48141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600" b="0"/>
            </a:lvl1pPr>
          </a:lstStyle>
          <a:p>
            <a:pPr>
              <a:defRPr/>
            </a:pPr>
            <a:fld id="{21D26AD0-528D-4E04-92FB-32DECDCD2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>
            <a:off x="0" y="6973888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91359" tIns="45679" rIns="91359" bIns="45679"/>
          <a:lstStyle/>
          <a:p>
            <a:pPr>
              <a:lnSpc>
                <a:spcPct val="90000"/>
              </a:lnSpc>
              <a:defRPr/>
            </a:pPr>
            <a:endParaRPr lang="en-US" b="0" dirty="0"/>
          </a:p>
        </p:txBody>
      </p:sp>
      <p:sp>
        <p:nvSpPr>
          <p:cNvPr id="1151" name="Rectangle 1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5213" y="7131061"/>
            <a:ext cx="21336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7" tIns="45543" rIns="91087" bIns="4554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800" b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52" name="Rectangle 1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9175" y="7092950"/>
            <a:ext cx="410051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7" tIns="45543" rIns="91087" bIns="4554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800" b="0">
                <a:solidFill>
                  <a:srgbClr val="ED1A2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26938"/>
            <a:ext cx="9601200" cy="0"/>
          </a:xfrm>
          <a:prstGeom prst="line">
            <a:avLst/>
          </a:prstGeom>
          <a:ln w="47625">
            <a:solidFill>
              <a:srgbClr val="005D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9" descr="noc_logo blue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574437" y="381000"/>
            <a:ext cx="1768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ransition/>
  <p:hf hdr="0" ftr="0" dt="0"/>
  <p:txStyles>
    <p:titleStyle>
      <a:lvl1pPr algn="l" defTabSz="9659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659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2pPr>
      <a:lvl3pPr algn="l" defTabSz="9659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3pPr>
      <a:lvl4pPr algn="l" defTabSz="9659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4pPr>
      <a:lvl5pPr algn="l" defTabSz="9659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5pPr>
      <a:lvl6pPr marL="456793" algn="l" defTabSz="965925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6pPr>
      <a:lvl7pPr marL="913586" algn="l" defTabSz="965925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7pPr>
      <a:lvl8pPr marL="1370377" algn="l" defTabSz="965925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8pPr>
      <a:lvl9pPr marL="1827172" algn="l" defTabSz="965925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9pPr>
    </p:titleStyle>
    <p:bodyStyle>
      <a:lvl1pPr marL="293425" indent="-293425" algn="l" defTabSz="965925" rtl="0" eaLnBrk="0" fontAlgn="base" hangingPunct="0">
        <a:lnSpc>
          <a:spcPct val="90000"/>
        </a:lnSpc>
        <a:spcBef>
          <a:spcPct val="0"/>
        </a:spcBef>
        <a:spcAft>
          <a:spcPct val="30000"/>
        </a:spcAft>
        <a:buClr>
          <a:srgbClr val="006699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965925" indent="-394934" algn="l" defTabSz="965925" rtl="0" eaLnBrk="0" fontAlgn="base" hangingPunct="0">
        <a:lnSpc>
          <a:spcPct val="90000"/>
        </a:lnSpc>
        <a:spcBef>
          <a:spcPct val="0"/>
        </a:spcBef>
        <a:spcAft>
          <a:spcPct val="3000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435409" indent="-234740" algn="l" defTabSz="965925" rtl="0" eaLnBrk="0" fontAlgn="base" hangingPunct="0">
        <a:lnSpc>
          <a:spcPct val="90000"/>
        </a:lnSpc>
        <a:spcBef>
          <a:spcPct val="0"/>
        </a:spcBef>
        <a:spcAft>
          <a:spcPct val="3000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792278" indent="-242671" algn="l" defTabSz="965925" rtl="0" eaLnBrk="0" fontAlgn="base" hangingPunct="0">
        <a:lnSpc>
          <a:spcPct val="90000"/>
        </a:lnSpc>
        <a:spcBef>
          <a:spcPct val="0"/>
        </a:spcBef>
        <a:spcAft>
          <a:spcPct val="3000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172939" indent="-241086" algn="l" defTabSz="965925" rtl="0" eaLnBrk="0" fontAlgn="base" hangingPunct="0">
        <a:lnSpc>
          <a:spcPct val="90000"/>
        </a:lnSpc>
        <a:spcBef>
          <a:spcPct val="0"/>
        </a:spcBef>
        <a:spcAft>
          <a:spcPct val="3000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629730" indent="-241086" algn="l" defTabSz="965925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3086523" indent="-241086" algn="l" defTabSz="965925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543316" indent="-241086" algn="l" defTabSz="965925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4000108" indent="-241086" algn="l" defTabSz="965925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3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6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7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72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65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6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49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42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lum bright="38000" contrast="-81000"/>
          </a:blip>
          <a:srcRect/>
          <a:stretch>
            <a:fillRect/>
          </a:stretch>
        </p:blipFill>
        <p:spPr bwMode="auto">
          <a:xfrm>
            <a:off x="185478" y="1173307"/>
            <a:ext cx="9415722" cy="58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0" y="-1"/>
            <a:ext cx="9601200" cy="7315201"/>
            <a:chOff x="0" y="0"/>
            <a:chExt cx="9144000" cy="6858000"/>
          </a:xfrm>
          <a:noFill/>
        </p:grpSpPr>
        <p:sp>
          <p:nvSpPr>
            <p:cNvPr id="11" name="Rectangle 10"/>
            <p:cNvSpPr/>
            <p:nvPr/>
          </p:nvSpPr>
          <p:spPr>
            <a:xfrm>
              <a:off x="4061361" y="0"/>
              <a:ext cx="5082639" cy="6828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22"/>
            <p:cNvGrpSpPr/>
            <p:nvPr/>
          </p:nvGrpSpPr>
          <p:grpSpPr>
            <a:xfrm>
              <a:off x="0" y="0"/>
              <a:ext cx="4193628" cy="6858000"/>
              <a:chOff x="0" y="0"/>
              <a:chExt cx="4193628" cy="6858000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0" y="0"/>
                <a:ext cx="4193628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" name="Group 21"/>
              <p:cNvGrpSpPr/>
              <p:nvPr/>
            </p:nvGrpSpPr>
            <p:grpSpPr>
              <a:xfrm>
                <a:off x="0" y="0"/>
                <a:ext cx="4190665" cy="6858000"/>
                <a:chOff x="0" y="0"/>
                <a:chExt cx="4190665" cy="6858000"/>
              </a:xfrm>
              <a:grpFill/>
            </p:grpSpPr>
            <p:pic>
              <p:nvPicPr>
                <p:cNvPr id="15" name="Picture 14" descr="noc_performance_graphic[3]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0" y="0"/>
                  <a:ext cx="4190665" cy="685800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6" name="Picture 15" descr="noc_white_PNG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2146" r="3456"/>
                <a:stretch>
                  <a:fillRect/>
                </a:stretch>
              </p:blipFill>
              <p:spPr>
                <a:xfrm>
                  <a:off x="1119188" y="3209769"/>
                  <a:ext cx="1928683" cy="569855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18435" name="Text Box 43"/>
          <p:cNvSpPr txBox="1">
            <a:spLocks noChangeArrowheads="1"/>
          </p:cNvSpPr>
          <p:nvPr/>
        </p:nvSpPr>
        <p:spPr bwMode="auto">
          <a:xfrm>
            <a:off x="3319780" y="1699664"/>
            <a:ext cx="5862320" cy="149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79" tIns="45539" rIns="91079" bIns="45539">
            <a:spAutoFit/>
          </a:bodyPr>
          <a:lstStyle/>
          <a:p>
            <a:pPr algn="r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en-US" sz="3600" b="0" dirty="0" smtClean="0">
                <a:latin typeface="+mn-lt"/>
              </a:rPr>
              <a:t>NPP ATMS Instrument </a:t>
            </a:r>
          </a:p>
          <a:p>
            <a:pPr algn="r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en-US" sz="3600" b="0" dirty="0" smtClean="0">
                <a:latin typeface="+mn-lt"/>
              </a:rPr>
              <a:t>Performance</a:t>
            </a:r>
            <a:endParaRPr lang="en-US" sz="36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436" name="Rectangle 44"/>
          <p:cNvSpPr>
            <a:spLocks noChangeArrowheads="1"/>
          </p:cNvSpPr>
          <p:nvPr/>
        </p:nvSpPr>
        <p:spPr bwMode="auto">
          <a:xfrm>
            <a:off x="2943225" y="6910201"/>
            <a:ext cx="6657975" cy="4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277" tIns="48141" rIns="96277" bIns="48141">
            <a:spAutoFit/>
          </a:bodyPr>
          <a:lstStyle/>
          <a:p>
            <a:pPr algn="r" defTabSz="965925">
              <a:lnSpc>
                <a:spcPct val="100000"/>
              </a:lnSpc>
              <a:spcAft>
                <a:spcPct val="5000"/>
              </a:spcAft>
              <a:buClrTx/>
              <a:buNone/>
            </a:pPr>
            <a:r>
              <a:rPr lang="en-US" sz="2000" b="0" dirty="0" smtClean="0">
                <a:latin typeface="+mn-lt"/>
              </a:rPr>
              <a:t>SDR Product Review, 23 Oct. 2012</a:t>
            </a:r>
            <a:endParaRPr lang="en-US" sz="2000" b="0" dirty="0">
              <a:latin typeface="+mn-lt"/>
            </a:endParaRP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4524375" y="2737541"/>
            <a:ext cx="4629150" cy="16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277" tIns="48141" rIns="96277" bIns="48141">
            <a:spAutoFit/>
          </a:bodyPr>
          <a:lstStyle/>
          <a:p>
            <a:pPr algn="r" defTabSz="965925">
              <a:lnSpc>
                <a:spcPct val="100000"/>
              </a:lnSpc>
              <a:spcAft>
                <a:spcPct val="5000"/>
              </a:spcAft>
              <a:buClrTx/>
              <a:buNone/>
            </a:pPr>
            <a:r>
              <a:rPr lang="en-US" sz="2000" b="0" dirty="0" smtClean="0">
                <a:latin typeface="+mn-lt"/>
              </a:rPr>
              <a:t>Kent Anderson</a:t>
            </a:r>
          </a:p>
          <a:p>
            <a:pPr algn="r" defTabSz="965925">
              <a:lnSpc>
                <a:spcPct val="100000"/>
              </a:lnSpc>
              <a:spcAft>
                <a:spcPct val="5000"/>
              </a:spcAft>
              <a:buClrTx/>
              <a:buNone/>
            </a:pPr>
            <a:r>
              <a:rPr lang="en-US" sz="2000" b="0" dirty="0" smtClean="0">
                <a:latin typeface="+mn-lt"/>
              </a:rPr>
              <a:t>Chief Engineer, </a:t>
            </a:r>
          </a:p>
          <a:p>
            <a:pPr algn="r" defTabSz="965925">
              <a:lnSpc>
                <a:spcPct val="100000"/>
              </a:lnSpc>
              <a:spcAft>
                <a:spcPct val="5000"/>
              </a:spcAft>
              <a:buClrTx/>
              <a:buNone/>
            </a:pPr>
            <a:r>
              <a:rPr lang="en-US" sz="2000" b="0" dirty="0" smtClean="0">
                <a:latin typeface="+mn-lt"/>
              </a:rPr>
              <a:t>Civil Space Programs</a:t>
            </a:r>
          </a:p>
          <a:p>
            <a:pPr algn="r" defTabSz="965925">
              <a:lnSpc>
                <a:spcPct val="100000"/>
              </a:lnSpc>
              <a:spcAft>
                <a:spcPct val="5000"/>
              </a:spcAft>
              <a:buClrTx/>
              <a:buNone/>
            </a:pPr>
            <a:r>
              <a:rPr lang="en-US" sz="2000" b="0" dirty="0" smtClean="0">
                <a:latin typeface="+mn-lt"/>
              </a:rPr>
              <a:t>NG Electronic Systems</a:t>
            </a:r>
          </a:p>
          <a:p>
            <a:pPr algn="r" defTabSz="965925">
              <a:lnSpc>
                <a:spcPct val="100000"/>
              </a:lnSpc>
              <a:spcAft>
                <a:spcPct val="5000"/>
              </a:spcAft>
              <a:buClrTx/>
              <a:buNone/>
            </a:pPr>
            <a:r>
              <a:rPr lang="en-US" sz="2000" b="0" dirty="0" smtClean="0">
                <a:latin typeface="+mn-lt"/>
              </a:rPr>
              <a:t>Azusa, CA</a:t>
            </a:r>
            <a:endParaRPr lang="en-US" sz="2000" b="0" dirty="0">
              <a:latin typeface="+mn-lt"/>
            </a:endParaRPr>
          </a:p>
        </p:txBody>
      </p:sp>
      <p:pic>
        <p:nvPicPr>
          <p:cNvPr id="37" name="Picture 36" descr="ATMS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62425" y="4152899"/>
            <a:ext cx="1570401" cy="1512135"/>
          </a:xfrm>
          <a:prstGeom prst="rect">
            <a:avLst/>
          </a:prstGeom>
        </p:spPr>
      </p:pic>
    </p:spTree>
  </p:cSld>
  <p:clrMapOvr>
    <a:masterClrMapping/>
  </p:clrMapOvr>
  <p:transition advTm="154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FFE9A-B31C-49D6-9A83-E4B1120AC5C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601200" cy="7315200"/>
            <a:chOff x="0" y="0"/>
            <a:chExt cx="9601200" cy="7315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601200" cy="7315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6653" tIns="48326" rIns="96653" bIns="48326" numCol="1" rtlCol="0" anchor="t" anchorCtr="0" compatLnSpc="1">
              <a:prstTxWarp prst="textNoShape">
                <a:avLst/>
              </a:prstTxWarp>
            </a:bodyPr>
            <a:lstStyle/>
            <a:p>
              <a:pPr marL="966788" marR="0" indent="-395288" algn="l" defTabSz="96678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>
                  <a:srgbClr val="006699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" name="Picture 4" descr="noc_blue_AI-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0702" y="2607321"/>
              <a:ext cx="7595096" cy="211835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35" y="423914"/>
            <a:ext cx="7566015" cy="512721"/>
          </a:xfrm>
        </p:spPr>
        <p:txBody>
          <a:bodyPr/>
          <a:lstStyle/>
          <a:p>
            <a:r>
              <a:rPr lang="en-US" dirty="0" smtClean="0"/>
              <a:t>Performance Investigations by 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235" y="2179378"/>
            <a:ext cx="8161565" cy="245929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Updated predicts of radiometric accuracy</a:t>
            </a:r>
            <a:endParaRPr lang="en-US" sz="2800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Scan-dependent bias – causes and effects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Striping observed in radiometric 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FFE9A-B31C-49D6-9A83-E4B1120AC5C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10" y="547739"/>
            <a:ext cx="7566015" cy="512721"/>
          </a:xfrm>
        </p:spPr>
        <p:txBody>
          <a:bodyPr/>
          <a:lstStyle/>
          <a:p>
            <a:r>
              <a:rPr lang="en-US" dirty="0" smtClean="0"/>
              <a:t>Radiometric Accuracy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60" y="1141153"/>
            <a:ext cx="9009290" cy="1735397"/>
          </a:xfrm>
        </p:spPr>
        <p:txBody>
          <a:bodyPr/>
          <a:lstStyle/>
          <a:p>
            <a:r>
              <a:rPr lang="en-US" sz="2000" dirty="0" smtClean="0"/>
              <a:t>Performance predicts based on analytic model and data from :</a:t>
            </a:r>
          </a:p>
          <a:p>
            <a:pPr lvl="1"/>
            <a:r>
              <a:rPr lang="en-US" sz="1600" b="1" dirty="0" smtClean="0"/>
              <a:t>Non-linearity from ground calibration tests – Primary side only</a:t>
            </a:r>
          </a:p>
          <a:p>
            <a:pPr lvl="1"/>
            <a:r>
              <a:rPr lang="en-US" sz="1600" b="1" dirty="0" smtClean="0"/>
              <a:t>On-orbit data for updated temperatures and stabilities</a:t>
            </a:r>
          </a:p>
          <a:p>
            <a:r>
              <a:rPr lang="en-US" sz="2000" dirty="0" smtClean="0"/>
              <a:t>Results computed for either linear algorithm (includes non-linearity errors), or for case of using the quadratic correction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FFE9A-B31C-49D6-9A83-E4B1120AC5C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850" y="3003550"/>
            <a:ext cx="690727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254" y="110841"/>
            <a:ext cx="6924376" cy="928219"/>
          </a:xfrm>
        </p:spPr>
        <p:txBody>
          <a:bodyPr/>
          <a:lstStyle/>
          <a:p>
            <a:r>
              <a:rPr lang="en-US" dirty="0" smtClean="0"/>
              <a:t>Developed Physical Model for Scan-dependent Radiometric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FFE9A-B31C-49D6-9A83-E4B1120AC5C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03613" y="6692737"/>
            <a:ext cx="3411187" cy="27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u="sng" dirty="0" smtClean="0"/>
              <a:t>Scanning Reflector Geometry</a:t>
            </a:r>
            <a:endParaRPr lang="en-US" sz="1600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4" y="4569862"/>
            <a:ext cx="3846512" cy="214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914" y="2305050"/>
            <a:ext cx="340977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90" y="2295347"/>
            <a:ext cx="3424236" cy="229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19100" y="1205965"/>
            <a:ext cx="902969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800" dirty="0" smtClean="0"/>
              <a:t>ATMS pitch-maneuver data provided clear representation of the phenomenon, indicating errors on the order of 0.5 K if uncorrected</a:t>
            </a:r>
            <a:endParaRPr lang="en-US" sz="1600" dirty="0" smtClean="0"/>
          </a:p>
          <a:p>
            <a:pPr marL="285750" indent="-285750"/>
            <a:r>
              <a:rPr lang="en-US" sz="1800" dirty="0" smtClean="0"/>
              <a:t>Physical cause has been identified – scan reflector microwave emissivity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200650" y="5067301"/>
            <a:ext cx="4109852" cy="1857374"/>
            <a:chOff x="5200650" y="5067301"/>
            <a:chExt cx="4109852" cy="1857374"/>
          </a:xfrm>
        </p:grpSpPr>
        <p:sp>
          <p:nvSpPr>
            <p:cNvPr id="39" name="Rectangle 38"/>
            <p:cNvSpPr/>
            <p:nvPr/>
          </p:nvSpPr>
          <p:spPr bwMode="auto">
            <a:xfrm>
              <a:off x="5200650" y="5067301"/>
              <a:ext cx="3419475" cy="1857374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6653" tIns="48326" rIns="96653" bIns="48326" numCol="1" rtlCol="0" anchor="t" anchorCtr="0" compatLnSpc="1">
              <a:prstTxWarp prst="textNoShape">
                <a:avLst/>
              </a:prstTxWarp>
            </a:bodyPr>
            <a:lstStyle/>
            <a:p>
              <a:pPr marL="966788" marR="0" indent="-395288" algn="l" defTabSz="96678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>
                  <a:srgbClr val="006699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49140" y="5130265"/>
              <a:ext cx="40613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/>
              <a:r>
                <a:rPr lang="en-US" sz="1800" dirty="0" smtClean="0"/>
                <a:t>Parameters for Simulation:</a:t>
              </a:r>
            </a:p>
            <a:p>
              <a:pPr marL="742543" lvl="1" indent="-285750"/>
              <a:r>
                <a:rPr lang="en-US" sz="1600" dirty="0" smtClean="0"/>
                <a:t>Emissivity = 0.37%</a:t>
              </a:r>
            </a:p>
            <a:p>
              <a:pPr marL="742543" lvl="1" indent="-285750"/>
              <a:r>
                <a:rPr lang="en-US" sz="1600" dirty="0" smtClean="0"/>
                <a:t>Temperature = 0.0° C</a:t>
              </a:r>
            </a:p>
            <a:p>
              <a:pPr marL="285750" indent="-285750"/>
              <a:r>
                <a:rPr lang="en-US" sz="1800" dirty="0" smtClean="0"/>
                <a:t>Emissivity contribution:</a:t>
              </a: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7388" y="6140450"/>
              <a:ext cx="1798637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TextBox 35"/>
          <p:cNvSpPr txBox="1"/>
          <p:nvPr/>
        </p:nvSpPr>
        <p:spPr>
          <a:xfrm>
            <a:off x="2676525" y="5876925"/>
            <a:ext cx="19479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0.59 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 Gold over Ni / Be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60" y="443852"/>
            <a:ext cx="8285163" cy="511833"/>
          </a:xfrm>
        </p:spPr>
        <p:txBody>
          <a:bodyPr/>
          <a:lstStyle/>
          <a:p>
            <a:r>
              <a:rPr lang="en-US" dirty="0" smtClean="0"/>
              <a:t>Requirements for Correction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85" y="1036501"/>
            <a:ext cx="9048997" cy="1220924"/>
          </a:xfrm>
        </p:spPr>
        <p:txBody>
          <a:bodyPr/>
          <a:lstStyle/>
          <a:p>
            <a:r>
              <a:rPr lang="en-US" sz="2000" dirty="0" smtClean="0"/>
              <a:t>Determined that correction algorithm should include following:</a:t>
            </a:r>
          </a:p>
          <a:p>
            <a:pPr lvl="1"/>
            <a:r>
              <a:rPr lang="en-US" sz="1600" b="1" dirty="0" smtClean="0"/>
              <a:t>Emissivity contribution proportional to reflector temperature, which can vary over a range of 273K to 390 K</a:t>
            </a:r>
          </a:p>
          <a:p>
            <a:pPr lvl="1"/>
            <a:r>
              <a:rPr lang="en-US" sz="1600" b="1" dirty="0" smtClean="0"/>
              <a:t>Scene-dependent term to account for reflectivity variation with scan 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FFE9A-B31C-49D6-9A83-E4B1120AC5C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713" y="2365375"/>
            <a:ext cx="77882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10" y="132241"/>
            <a:ext cx="7566015" cy="928219"/>
          </a:xfrm>
        </p:spPr>
        <p:txBody>
          <a:bodyPr/>
          <a:lstStyle/>
          <a:p>
            <a:r>
              <a:rPr lang="en-US" dirty="0" smtClean="0"/>
              <a:t>Accuracy Performance – Including Scan-Dependent Bias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60" y="1141153"/>
            <a:ext cx="9009290" cy="1221047"/>
          </a:xfrm>
        </p:spPr>
        <p:txBody>
          <a:bodyPr/>
          <a:lstStyle/>
          <a:p>
            <a:r>
              <a:rPr lang="en-US" sz="2000" dirty="0" smtClean="0"/>
              <a:t>Based on predicted worst case error contribution of ± 0.5 K</a:t>
            </a:r>
          </a:p>
          <a:p>
            <a:pPr lvl="1"/>
            <a:r>
              <a:rPr lang="en-US" sz="1600" b="1" dirty="0" smtClean="0"/>
              <a:t>Assumes uniform distribution</a:t>
            </a:r>
          </a:p>
          <a:p>
            <a:pPr lvl="1"/>
            <a:r>
              <a:rPr lang="en-US" sz="1600" b="1" dirty="0" smtClean="0"/>
              <a:t>Standard deviation (1.0/√12) is </a:t>
            </a:r>
            <a:r>
              <a:rPr lang="en-US" sz="1600" b="1" dirty="0" err="1" smtClean="0"/>
              <a:t>RSSed</a:t>
            </a:r>
            <a:r>
              <a:rPr lang="en-US" sz="1600" b="1" dirty="0" smtClean="0"/>
              <a:t> with other random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FFE9A-B31C-49D6-9A83-E4B1120AC5C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2457450"/>
            <a:ext cx="6796087" cy="437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65925"/>
            <a:fld id="{B600E9A4-9A58-4793-8E6B-FCA59E0283AA}" type="slidenum">
              <a:rPr lang="en-US" smtClean="0"/>
              <a:pPr defTabSz="965925"/>
              <a:t>6</a:t>
            </a:fld>
            <a:endParaRPr lang="en-US" dirty="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0298" y="211932"/>
            <a:ext cx="8519318" cy="817419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Striping Observed in Pitch Maneuver (Chan 18)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22" y="5626201"/>
            <a:ext cx="8158348" cy="1368365"/>
          </a:xfrm>
        </p:spPr>
        <p:txBody>
          <a:bodyPr/>
          <a:lstStyle/>
          <a:p>
            <a:pPr marL="342593" indent="-342593" defTabSz="913586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000" dirty="0" smtClean="0"/>
              <a:t>Potential Contributors to Striping in Raw Counts Data:</a:t>
            </a:r>
          </a:p>
          <a:p>
            <a:pPr marL="1015093" lvl="1" indent="-342593" defTabSz="913586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800" b="1" dirty="0" smtClean="0"/>
              <a:t>Low frequency (1/f) gain fluctuations</a:t>
            </a:r>
          </a:p>
          <a:p>
            <a:pPr marL="1015093" lvl="1" indent="-342593" defTabSz="913586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800" b="1" dirty="0" smtClean="0"/>
              <a:t>Temperature – induced gain fluctuations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208" y="1718953"/>
            <a:ext cx="8381999" cy="16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455" y="3805046"/>
            <a:ext cx="8458200" cy="166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11292" y="3468585"/>
            <a:ext cx="1695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Counts x 10^4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812481" y="3464626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45583" y="1401288"/>
            <a:ext cx="1020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Kelvin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52" y="422576"/>
            <a:ext cx="5558714" cy="511833"/>
          </a:xfrm>
        </p:spPr>
        <p:txBody>
          <a:bodyPr/>
          <a:lstStyle/>
          <a:p>
            <a:r>
              <a:rPr lang="en-US" dirty="0" smtClean="0"/>
              <a:t>Temperature 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FFE9A-B31C-49D6-9A83-E4B1120AC5C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8" name="Pictur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70" y="1194868"/>
            <a:ext cx="5358765" cy="24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20" y="3714043"/>
            <a:ext cx="5358765" cy="244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949538" y="1448791"/>
            <a:ext cx="2992582" cy="498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7" tIns="48141" rIns="96277" bIns="48141" numCol="1" anchor="t" anchorCtr="0" compatLnSpc="1">
            <a:prstTxWarp prst="textNoShape">
              <a:avLst/>
            </a:prstTxWarp>
          </a:bodyPr>
          <a:lstStyle/>
          <a:p>
            <a:pPr marL="342593" marR="0" lvl="0" indent="-342593" algn="l" defTabSz="913586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66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RCVPS_B is indicator of SC control fluctuations, at instrument baseplate:  0.2° C peak-to-peak</a:t>
            </a:r>
          </a:p>
          <a:p>
            <a:pPr marL="342593" marR="0" lvl="0" indent="-342593" algn="l" defTabSz="913586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66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latin typeface="+mn-lt"/>
              </a:rPr>
              <a:t>Considerably attenuated at receiver G shelf: 0.02° C </a:t>
            </a:r>
            <a:r>
              <a:rPr lang="en-US" sz="2000" kern="0" dirty="0" err="1" smtClean="0">
                <a:latin typeface="+mn-lt"/>
              </a:rPr>
              <a:t>pk</a:t>
            </a:r>
            <a:r>
              <a:rPr lang="en-US" sz="2000" kern="0" dirty="0" smtClean="0">
                <a:latin typeface="+mn-lt"/>
              </a:rPr>
              <a:t>-to-</a:t>
            </a:r>
            <a:r>
              <a:rPr lang="en-US" sz="2000" kern="0" dirty="0" err="1" smtClean="0">
                <a:latin typeface="+mn-lt"/>
              </a:rPr>
              <a:t>pk</a:t>
            </a:r>
            <a:endParaRPr lang="en-US" sz="2000" kern="0" dirty="0" smtClean="0">
              <a:latin typeface="+mn-lt"/>
            </a:endParaRPr>
          </a:p>
          <a:p>
            <a:pPr marL="342593" marR="0" lvl="0" indent="-342593" algn="l" defTabSz="913586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66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Variations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scan to scan are the expected telemetry noise – not actual temperature fluctuations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899" y="6457950"/>
            <a:ext cx="923842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Concluded that striping is </a:t>
            </a:r>
            <a:r>
              <a:rPr lang="en-US" u="sng" dirty="0" smtClean="0"/>
              <a:t>not</a:t>
            </a:r>
            <a:r>
              <a:rPr lang="en-US" dirty="0" smtClean="0"/>
              <a:t> due to temperature fluctuations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49" y="427374"/>
            <a:ext cx="5677468" cy="512721"/>
          </a:xfrm>
        </p:spPr>
        <p:txBody>
          <a:bodyPr/>
          <a:lstStyle/>
          <a:p>
            <a:r>
              <a:rPr lang="en-US" dirty="0" smtClean="0"/>
              <a:t>Comparison to TV Cal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FFE9A-B31C-49D6-9A83-E4B1120AC5C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94" y="1171116"/>
            <a:ext cx="4912360" cy="261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90" y="3837870"/>
            <a:ext cx="4901565" cy="251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816188" y="1239241"/>
            <a:ext cx="2992582" cy="498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7" tIns="48141" rIns="96277" bIns="48141" numCol="1" anchor="t" anchorCtr="0" compatLnSpc="1">
            <a:prstTxWarp prst="textNoShape">
              <a:avLst/>
            </a:prstTxWarp>
          </a:bodyPr>
          <a:lstStyle/>
          <a:p>
            <a:pPr marL="342593" marR="0" lvl="0" indent="-342593" algn="l" defTabSz="913586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66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scan, plotted average counts over 6 beam positions</a:t>
            </a:r>
          </a:p>
          <a:p>
            <a:pPr marL="342593" marR="0" lvl="0" indent="-342593" algn="l" defTabSz="913586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66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latin typeface="+mn-lt"/>
              </a:rPr>
              <a:t>Fluctuations essentially same as for TV Cal</a:t>
            </a:r>
          </a:p>
          <a:p>
            <a:pPr marL="342593" marR="0" lvl="0" indent="-342593" algn="l" defTabSz="913586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66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latin typeface="+mn-lt"/>
              </a:rPr>
              <a:t>Peak-to-peak:</a:t>
            </a:r>
          </a:p>
          <a:p>
            <a:pPr marL="799386" lvl="1" indent="-342593" defTabSz="913586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kern="0" dirty="0" smtClean="0">
                <a:latin typeface="+mn-lt"/>
              </a:rPr>
              <a:t>18 counts</a:t>
            </a:r>
          </a:p>
          <a:p>
            <a:pPr marL="799386" lvl="1" indent="-342593" defTabSz="913586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kern="0" dirty="0" smtClean="0">
                <a:latin typeface="+mn-lt"/>
              </a:rPr>
              <a:t>1.2 K</a:t>
            </a:r>
          </a:p>
          <a:p>
            <a:pPr marL="342593" marR="0" lvl="0" indent="-342593" algn="l" defTabSz="913586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66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deviations:</a:t>
            </a:r>
          </a:p>
          <a:p>
            <a:pPr marL="799386" lvl="1" indent="-342593" defTabSz="913586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kern="0" dirty="0" smtClean="0">
                <a:latin typeface="+mn-lt"/>
              </a:rPr>
              <a:t>3.3 counts</a:t>
            </a:r>
          </a:p>
          <a:p>
            <a:pPr marL="799386" lvl="1" indent="-342593" defTabSz="913586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0.22 K</a:t>
            </a:r>
          </a:p>
          <a:p>
            <a:pPr marL="799386" lvl="1" indent="-342593" defTabSz="913586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275" y="6410324"/>
            <a:ext cx="8419276" cy="6572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>
              <a:buNone/>
            </a:pPr>
            <a:r>
              <a:rPr lang="en-US" dirty="0" smtClean="0"/>
              <a:t>On-orbit striping noise is at same level as 1/f noise measured during ground calibration</a:t>
            </a:r>
            <a:endParaRPr lang="en-US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6/29/2009 1:50:48 PM&quot;&gt;&lt;Slide id=&quot;575&quot; dur=&quot;1.546875&quot;/&gt;&lt;/Timings&gt;&lt;/WMTools&gt;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6653" tIns="48326" rIns="96653" bIns="48326" numCol="1" anchor="t" anchorCtr="0" compatLnSpc="1">
        <a:prstTxWarp prst="textNoShape">
          <a:avLst/>
        </a:prstTxWarp>
      </a:bodyPr>
      <a:lstStyle>
        <a:defPPr marL="966788" marR="0" indent="-395288" algn="l" defTabSz="966788" rtl="0" eaLnBrk="1" fontAlgn="base" latinLnBrk="0" hangingPunct="1">
          <a:lnSpc>
            <a:spcPct val="90000"/>
          </a:lnSpc>
          <a:spcBef>
            <a:spcPct val="0"/>
          </a:spcBef>
          <a:spcAft>
            <a:spcPct val="30000"/>
          </a:spcAft>
          <a:buClr>
            <a:srgbClr val="006699"/>
          </a:buClr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6653" tIns="48326" rIns="96653" bIns="48326" numCol="1" anchor="t" anchorCtr="0" compatLnSpc="1">
        <a:prstTxWarp prst="textNoShape">
          <a:avLst/>
        </a:prstTxWarp>
      </a:bodyPr>
      <a:lstStyle>
        <a:defPPr marL="966788" marR="0" indent="-395288" algn="l" defTabSz="966788" rtl="0" eaLnBrk="1" fontAlgn="base" latinLnBrk="0" hangingPunct="1">
          <a:lnSpc>
            <a:spcPct val="90000"/>
          </a:lnSpc>
          <a:spcBef>
            <a:spcPct val="0"/>
          </a:spcBef>
          <a:spcAft>
            <a:spcPct val="30000"/>
          </a:spcAft>
          <a:buClr>
            <a:srgbClr val="006699"/>
          </a:buClr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69213</TotalTime>
  <Words>380</Words>
  <Application>Microsoft Office PowerPoint</Application>
  <PresentationFormat>Custom</PresentationFormat>
  <Paragraphs>66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0</vt:lpstr>
      <vt:lpstr>Performance Investigations by NGES</vt:lpstr>
      <vt:lpstr>Radiometric Accuracy Performance</vt:lpstr>
      <vt:lpstr>Developed Physical Model for Scan-dependent Radiometric Bias</vt:lpstr>
      <vt:lpstr>Requirements for Correction Algorithm</vt:lpstr>
      <vt:lpstr>Accuracy Performance – Including Scan-Dependent Bias Degradation</vt:lpstr>
      <vt:lpstr>Striping Observed in Pitch Maneuver (Chan 18)</vt:lpstr>
      <vt:lpstr>Temperature Fluctuations</vt:lpstr>
      <vt:lpstr>Comparison to TV Cal Data</vt:lpstr>
      <vt:lpstr>Slide 9</vt:lpstr>
    </vt:vector>
  </TitlesOfParts>
  <Company>Northrop Grumman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Northrop Grumman Corporation</dc:creator>
  <cp:lastModifiedBy>AnderKe1</cp:lastModifiedBy>
  <cp:revision>8350</cp:revision>
  <dcterms:created xsi:type="dcterms:W3CDTF">2002-01-03T23:35:55Z</dcterms:created>
  <dcterms:modified xsi:type="dcterms:W3CDTF">2012-10-17T17:37:17Z</dcterms:modified>
</cp:coreProperties>
</file>